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37" r:id="rId4"/>
    <p:sldId id="365" r:id="rId5"/>
    <p:sldId id="347" r:id="rId6"/>
    <p:sldId id="348" r:id="rId7"/>
    <p:sldId id="362" r:id="rId8"/>
    <p:sldId id="363" r:id="rId9"/>
    <p:sldId id="366" r:id="rId10"/>
    <p:sldId id="364" r:id="rId11"/>
    <p:sldId id="338" r:id="rId12"/>
    <p:sldId id="28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762" autoAdjust="0"/>
  </p:normalViewPr>
  <p:slideViewPr>
    <p:cSldViewPr snapToGrid="0" snapToObjects="1"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271D8-8A33-B742-8BF9-71ED97AA4830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F4CB9-B419-6546-BCCC-67D7592FC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50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7DADC-D7F0-9B49-A297-A2AF12F2E8BA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FB5CA-74E1-444E-B51A-53B1D27D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9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FB5CA-74E1-444E-B51A-53B1D27D03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86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Anne-Start</a:t>
            </a:r>
            <a:r>
              <a:rPr lang="en-US" baseline="0" dirty="0"/>
              <a:t> Introductions-self, TJ, Richard</a:t>
            </a:r>
          </a:p>
          <a:p>
            <a:r>
              <a:rPr lang="en-US" baseline="0" dirty="0"/>
              <a:t>AHCA headquarters staff (if any other than Luc)</a:t>
            </a:r>
          </a:p>
          <a:p>
            <a:r>
              <a:rPr lang="en-US" baseline="0" dirty="0"/>
              <a:t>Jeffrey-Monitoring staff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FB5CA-74E1-444E-B51A-53B1D27D033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06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Anne/TJ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FB5CA-74E1-444E-B51A-53B1D27D03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60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FB5CA-74E1-444E-B51A-53B1D27D03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72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FB5CA-74E1-444E-B51A-53B1D27D033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71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35B5-3CE1-454D-9DBE-9671C50B6F7A}" type="datetime1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1D52-5FC9-2F44-A1D1-99AC1EFA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9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1DA-D087-0047-BD73-126C6749E072}" type="datetime1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7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480F-4156-FF48-818B-ABB2A5A3288C}" type="datetime1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1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B63D-B12D-4A4C-A225-5EC968F7EA70}" type="datetime1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4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DD9D-67E0-1147-9AEE-04CE0A950468}" type="datetime1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1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C351E-80CD-2549-92DC-A5C836BC9A8D}" type="datetime1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B96E-C749-EC4F-82C7-4A8FE87A74F1}" type="datetime1">
              <a:rPr lang="en-US" smtClean="0"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5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E944-8AEF-3F4E-8057-29228FFA5606}" type="datetime1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6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39DE-32FF-5043-B431-B144B96488E0}" type="datetime1">
              <a:rPr lang="en-US" smtClean="0"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0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8A2E-0490-7645-8589-56741E4AA8D1}" type="datetime1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1D52-5FC9-2F44-A1D1-99AC1EFA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1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700F-F83E-F14C-97F1-1B78C61C8281}" type="datetime1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0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E4A82-A7A2-7048-B359-64D76AE124FE}" type="datetime1">
              <a:rPr lang="en-US" smtClean="0"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93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mi.Flanigan@ahca.myflorida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hyperlink" Target="mailto:Anne.glass@fldoe.or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nne.glass@fldoe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ichard.B.Gary@gmail.com" TargetMode="External"/><Relationship Id="rId4" Type="http://schemas.openxmlformats.org/officeDocument/2006/relationships/hyperlink" Target="mailto:Thomas.Garrett@fldoe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7772400" cy="1885950"/>
          </a:xfrm>
        </p:spPr>
        <p:txBody>
          <a:bodyPr>
            <a:noAutofit/>
          </a:bodyPr>
          <a:lstStyle/>
          <a:p>
            <a:r>
              <a:rPr lang="en-US" sz="4800" b="1" dirty="0"/>
              <a:t>Schools and Medicaid Quarterly Call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6,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D1D52-5FC9-2F44-A1D1-99AC1EFAF2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1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AE04F-933C-EE4B-8493-7477A39BC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6406"/>
          </a:xfrm>
        </p:spPr>
        <p:txBody>
          <a:bodyPr/>
          <a:lstStyle/>
          <a:p>
            <a:r>
              <a:rPr lang="en-US" b="1" dirty="0"/>
              <a:t>SB290/H587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A7D2A-C044-8E4D-9B81-AE4F6AC26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4303"/>
            <a:ext cx="8229600" cy="525905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SB 290 and H 587 are identical bills</a:t>
            </a:r>
          </a:p>
          <a:p>
            <a:r>
              <a:rPr lang="en-US" dirty="0"/>
              <a:t>Current: Florida Statute allows for school districts, private schools and charter schools to seek Medicaid reimbursement for services provided under an IEP or IFSP and to certify match for these services.</a:t>
            </a:r>
          </a:p>
          <a:p>
            <a:r>
              <a:rPr lang="en-US" dirty="0"/>
              <a:t>Allows for alignment with Medicaid SPA, allowing for districts, private and charter schools to seek Medicaid reimbursement and certified match per upcoming rule for services outside of the IEP/IFSP</a:t>
            </a:r>
          </a:p>
          <a:p>
            <a:r>
              <a:rPr lang="en-US" dirty="0"/>
              <a:t>Amends 409.9071, F.S.: deletes requirement that certified funds are available only for services to students with IEPs/IFSPs</a:t>
            </a:r>
          </a:p>
          <a:p>
            <a:r>
              <a:rPr lang="en-US" dirty="0"/>
              <a:t>Amends 409.9072, F.S.: deletes requirement that Medicaid reimbursement is only available for services provided to students with IEPs/IFSPs</a:t>
            </a:r>
          </a:p>
          <a:p>
            <a:r>
              <a:rPr lang="en-US" dirty="0"/>
              <a:t>Provides effective date of July 1, 2019</a:t>
            </a:r>
          </a:p>
          <a:p>
            <a:r>
              <a:rPr lang="en-US" dirty="0"/>
              <a:t>Current status: </a:t>
            </a:r>
          </a:p>
          <a:p>
            <a:pPr lvl="1"/>
            <a:r>
              <a:rPr lang="en-US" dirty="0"/>
              <a:t>1/25/19: SB referred to Education, Health Policy and Appropriations</a:t>
            </a:r>
          </a:p>
          <a:p>
            <a:pPr lvl="1"/>
            <a:r>
              <a:rPr lang="en-US" dirty="0"/>
              <a:t>2/6/19: HB referred to Health Market Reform Subcommittee, Health Care Appropriations Subcommittee, Health and Human Services Committee.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F5B35-8BC3-1B42-9D0D-DBAC6EA2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40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AHCA Contact Information</a:t>
            </a:r>
            <a:br>
              <a:rPr lang="en-US" b="1" dirty="0"/>
            </a:b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416" y="1068512"/>
            <a:ext cx="8986486" cy="5652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sz="4000" dirty="0"/>
              <a:t>Ami Flanigan-School district administrative claiming, transportation rates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Martin </a:t>
            </a:r>
            <a:r>
              <a:rPr lang="en-US" sz="4000" dirty="0" err="1"/>
              <a:t>Fanburg</a:t>
            </a:r>
            <a:r>
              <a:rPr lang="en-US" sz="4000" dirty="0"/>
              <a:t>-Policy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Leila Jett-Monitoring</a:t>
            </a:r>
          </a:p>
          <a:p>
            <a:pPr marL="0" indent="0">
              <a:buNone/>
            </a:pPr>
            <a:endParaRPr lang="en-US" sz="4000" dirty="0">
              <a:hlinkClick r:id="rId3"/>
            </a:endParaRPr>
          </a:p>
          <a:p>
            <a:pPr marL="0" indent="0">
              <a:buNone/>
            </a:pPr>
            <a:r>
              <a:rPr lang="en-US" sz="4000" dirty="0">
                <a:hlinkClick r:id="rId3"/>
              </a:rPr>
              <a:t>Ami.Flanigan@ahca.myflorida.com</a:t>
            </a:r>
            <a:endParaRPr lang="en-US" sz="4000" dirty="0"/>
          </a:p>
          <a:p>
            <a:pPr marL="0" indent="0">
              <a:buNone/>
            </a:pPr>
            <a:r>
              <a:rPr lang="en-US" sz="4000" dirty="0">
                <a:hlinkClick r:id="rId4"/>
              </a:rPr>
              <a:t>Martin.Fanburg@ahca.myflorida.com</a:t>
            </a:r>
          </a:p>
          <a:p>
            <a:pPr marL="0" indent="0">
              <a:buNone/>
            </a:pPr>
            <a:r>
              <a:rPr lang="en-US" sz="4000" dirty="0">
                <a:hlinkClick r:id="rId4"/>
              </a:rPr>
              <a:t>Leila.Jett@ahca.myflorida.com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F716E2-8F5B-E244-BD9B-D79E3E3E03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769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FDOE Contact Information</a:t>
            </a:r>
            <a:br>
              <a:rPr lang="en-US" b="1" dirty="0"/>
            </a:b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448"/>
            <a:ext cx="8229600" cy="48727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Anne Glass-FDOE liaison with AHCA, school districts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Thomas Garrett-PEER, Medicaid Tracking System 3.0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Richard Gary-EMACS, Medicaid Tracking System 2.0</a:t>
            </a:r>
            <a:endParaRPr lang="en-US" dirty="0">
              <a:hlinkClick r:id="rId3"/>
            </a:endParaRPr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Anne.Glass@fldoe.org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Thomas.Garrett@fldoe.org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5"/>
              </a:rPr>
              <a:t>Richard.B.Gary@gmail.com</a:t>
            </a:r>
            <a:endParaRPr lang="en-US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50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190499"/>
            <a:ext cx="6965245" cy="57150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222625"/>
            <a:ext cx="7759700" cy="530146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sz="7200" dirty="0"/>
              <a:t>Introductions - AHCA and FDOE/SSS staff	</a:t>
            </a:r>
          </a:p>
          <a:p>
            <a:pPr>
              <a:buFont typeface="Wingdings" charset="2"/>
              <a:buChar char="§"/>
            </a:pPr>
            <a:r>
              <a:rPr lang="en-US" sz="7200" dirty="0"/>
              <a:t>FFS Updates and Q and A from districts   </a:t>
            </a:r>
          </a:p>
          <a:p>
            <a:pPr>
              <a:buFont typeface="Wingdings" charset="2"/>
              <a:buChar char="§"/>
            </a:pPr>
            <a:r>
              <a:rPr lang="en-US" sz="7200" dirty="0"/>
              <a:t>SDAC </a:t>
            </a:r>
          </a:p>
          <a:p>
            <a:pPr>
              <a:buFont typeface="Wingdings" charset="2"/>
              <a:buChar char="§"/>
            </a:pPr>
            <a:r>
              <a:rPr lang="en-US" sz="7200" dirty="0"/>
              <a:t>AHCA Monitoring </a:t>
            </a:r>
          </a:p>
          <a:p>
            <a:pPr>
              <a:buFont typeface="Wingdings" charset="2"/>
              <a:buChar char="§"/>
            </a:pPr>
            <a:r>
              <a:rPr lang="en-US" sz="7200" dirty="0"/>
              <a:t>AAC concurrence </a:t>
            </a:r>
          </a:p>
          <a:p>
            <a:pPr>
              <a:buFont typeface="Wingdings" charset="2"/>
              <a:buChar char="§"/>
            </a:pPr>
            <a:r>
              <a:rPr lang="en-US" sz="7200" dirty="0"/>
              <a:t>SB290/ H587</a:t>
            </a:r>
          </a:p>
          <a:p>
            <a:pPr>
              <a:buFont typeface="Wingdings" charset="2"/>
              <a:buChar char="§"/>
            </a:pP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endParaRPr lang="en-US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09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Call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448"/>
            <a:ext cx="8229600" cy="5250094"/>
          </a:xfrm>
        </p:spPr>
        <p:txBody>
          <a:bodyPr>
            <a:normAutofit/>
          </a:bodyPr>
          <a:lstStyle/>
          <a:p>
            <a:r>
              <a:rPr lang="en-US" dirty="0"/>
              <a:t>Put your name and district or company represented in chat box</a:t>
            </a:r>
          </a:p>
          <a:p>
            <a:r>
              <a:rPr lang="en-US" dirty="0"/>
              <a:t>Phone lines will be muted during most of call, so enter questions in chat box</a:t>
            </a:r>
          </a:p>
          <a:p>
            <a:r>
              <a:rPr lang="en-US" dirty="0"/>
              <a:t>If you have questions as the meeting progresses, please enter them into the chat box. We will pause periodically during the call to answer questions.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3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210E2-26BF-1843-8A0B-3F205BB1B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5583"/>
          </a:xfrm>
        </p:spPr>
        <p:txBody>
          <a:bodyPr/>
          <a:lstStyle/>
          <a:p>
            <a:r>
              <a:rPr lang="en-US" b="1" dirty="0"/>
              <a:t>Fee-for-Service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443A3-AFE3-E34B-A185-2248505D4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AAC services: Billing and IEP</a:t>
            </a:r>
          </a:p>
          <a:p>
            <a:r>
              <a:rPr lang="en-US" dirty="0"/>
              <a:t>FFS reimbursement reports on AHCA website (status of updating)</a:t>
            </a:r>
          </a:p>
          <a:p>
            <a:r>
              <a:rPr lang="en-US" dirty="0"/>
              <a:t>Behavioral evaluations performed prior to development of IEP (answer from previous call)</a:t>
            </a:r>
          </a:p>
          <a:p>
            <a:r>
              <a:rPr lang="en-US" dirty="0"/>
              <a:t>Provider credentials/title in documentation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91BA6-F166-2C4A-83EC-DE0AD72C8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13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Fee-for-Service-District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38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Is the reduction of billable units as reflected in the January 2019 fee schedule and our claim denials final? </a:t>
            </a:r>
          </a:p>
          <a:p>
            <a:pPr marL="0" indent="0">
              <a:buNone/>
            </a:pPr>
            <a:r>
              <a:rPr lang="en-US" dirty="0"/>
              <a:t>	     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/>
              <a:t>Is billing allowed for a therapy (SL/OT/PT) evaluation when the outcome is that the student does have an IEP, but does not have SL/OT/PT services on the IEP?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    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4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FFS-Questions from Districts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sz="2800" dirty="0"/>
              <a:t>When can charter schools begin billing for services?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  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charter schools want to participate in the school-based program, where should we direct them to get assistance in enrolling and billing?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        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Telemedicine-Is the GT modifier in the system so that districts can bill for service provided through telemedicine?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FF0000"/>
                </a:solidFill>
              </a:rPr>
              <a:t>     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   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14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9EB21-79E0-9E4D-B597-28A615ACA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FDOE: AAC Concurrence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7F25B-AE86-594B-862E-A3EF4288E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Entities presenting forms to districts to sign</a:t>
            </a:r>
          </a:p>
          <a:p>
            <a:r>
              <a:rPr lang="en-US" dirty="0"/>
              <a:t>Medicaid requires that school districts concur with the AAC device being proposed (for students under age of 21 and in public school)</a:t>
            </a:r>
          </a:p>
          <a:p>
            <a:r>
              <a:rPr lang="en-US" dirty="0"/>
              <a:t>There is no additional guidance, so how district handles is a district decision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9166A-ED9C-6D4C-BEF9-7EE8C5BEB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23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2FA9B-816C-1E48-9E00-F86A436D1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0021"/>
          </a:xfrm>
        </p:spPr>
        <p:txBody>
          <a:bodyPr/>
          <a:lstStyle/>
          <a:p>
            <a:r>
              <a:rPr lang="en-US" b="1" dirty="0"/>
              <a:t>SDAC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BF67A-8FD6-F148-BF1D-47985530C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2771"/>
            <a:ext cx="8229600" cy="54287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Matching titles: attestation will be required beginning Q2 2019</a:t>
            </a:r>
          </a:p>
          <a:p>
            <a:r>
              <a:rPr lang="en-US" dirty="0"/>
              <a:t>Removing examples from forms and systems beginning Q2 2019</a:t>
            </a:r>
          </a:p>
          <a:p>
            <a:r>
              <a:rPr lang="en-US" dirty="0"/>
              <a:t>7 day response time (paper or electronic) beginning Q2 2019</a:t>
            </a:r>
          </a:p>
          <a:p>
            <a:r>
              <a:rPr lang="en-US" dirty="0"/>
              <a:t>Student names in sample responses</a:t>
            </a:r>
          </a:p>
          <a:p>
            <a:r>
              <a:rPr lang="en-US" dirty="0"/>
              <a:t>Invalid response: outside of school hours</a:t>
            </a:r>
          </a:p>
          <a:p>
            <a:r>
              <a:rPr lang="en-US" dirty="0"/>
              <a:t>“Scheduling”- when is it code 5 and when is it code 10?</a:t>
            </a:r>
          </a:p>
          <a:p>
            <a:r>
              <a:rPr lang="en-US" dirty="0"/>
              <a:t>Code 11 vs. code 12</a:t>
            </a:r>
          </a:p>
          <a:p>
            <a:r>
              <a:rPr lang="en-US" dirty="0"/>
              <a:t>Code 12 vs. code 13</a:t>
            </a:r>
          </a:p>
          <a:p>
            <a:r>
              <a:rPr lang="en-US" dirty="0"/>
              <a:t>Payroll submission</a:t>
            </a:r>
          </a:p>
          <a:p>
            <a:r>
              <a:rPr lang="en-US" dirty="0"/>
              <a:t>Sample Pool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F197C4-28FC-5148-8696-F8121CC5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46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AHCA</a:t>
            </a:r>
            <a:r>
              <a:rPr lang="en-US" b="1" dirty="0"/>
              <a:t> Monitoring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Monitoring Tool language/design beginning Q2 2019</a:t>
            </a:r>
          </a:p>
          <a:p>
            <a:pPr lvl="1"/>
            <a:r>
              <a:rPr lang="en-US" dirty="0"/>
              <a:t>Administrative Claiming (SDAC)</a:t>
            </a:r>
          </a:p>
          <a:p>
            <a:pPr lvl="1"/>
            <a:r>
              <a:rPr lang="en-US" dirty="0"/>
              <a:t>Medicaid Certified School Match (</a:t>
            </a:r>
            <a:r>
              <a:rPr lang="en-US" dirty="0" err="1"/>
              <a:t>MCSM</a:t>
            </a:r>
            <a:r>
              <a:rPr lang="en-US" dirty="0"/>
              <a:t>)</a:t>
            </a:r>
          </a:p>
          <a:p>
            <a:r>
              <a:rPr lang="en-US" dirty="0"/>
              <a:t>Annual Fee-for-Service (</a:t>
            </a:r>
            <a:r>
              <a:rPr lang="en-US" dirty="0" err="1"/>
              <a:t>MCSM</a:t>
            </a:r>
            <a:r>
              <a:rPr lang="en-US" dirty="0"/>
              <a:t>) Monitoring</a:t>
            </a:r>
          </a:p>
          <a:p>
            <a:pPr lvl="1"/>
            <a:r>
              <a:rPr lang="en-US" dirty="0"/>
              <a:t>Documentation checklist/monitoring tools</a:t>
            </a:r>
          </a:p>
          <a:p>
            <a:pPr lvl="1"/>
            <a:r>
              <a:rPr lang="en-US" dirty="0"/>
              <a:t>Organization</a:t>
            </a:r>
          </a:p>
          <a:p>
            <a:pPr lvl="1"/>
            <a:r>
              <a:rPr lang="en-US" dirty="0"/>
              <a:t>Turnaround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17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55222</TotalTime>
  <Words>590</Words>
  <Application>Microsoft Office PowerPoint</Application>
  <PresentationFormat>On-screen Show (4:3)</PresentationFormat>
  <Paragraphs>118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Schools and Medicaid Quarterly Call</vt:lpstr>
      <vt:lpstr>Agenda</vt:lpstr>
      <vt:lpstr>Call Reminders</vt:lpstr>
      <vt:lpstr>Fee-for-Service</vt:lpstr>
      <vt:lpstr>Fee-for-Service-District Questions</vt:lpstr>
      <vt:lpstr>FFS-Questions from Districts</vt:lpstr>
      <vt:lpstr>FDOE: AAC Concurrence </vt:lpstr>
      <vt:lpstr>SDAC</vt:lpstr>
      <vt:lpstr>AHCA Monitoring Update</vt:lpstr>
      <vt:lpstr>SB290/H587</vt:lpstr>
      <vt:lpstr>AHCA Contact Information </vt:lpstr>
      <vt:lpstr>FDOE Contact Information </vt:lpstr>
    </vt:vector>
  </TitlesOfParts>
  <Company>USF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Schools and Medicaid Quarterly Call</dc:title>
  <dc:creator>Anne Glass</dc:creator>
  <cp:lastModifiedBy>Glass, Anne</cp:lastModifiedBy>
  <cp:revision>303</cp:revision>
  <cp:lastPrinted>2019-03-05T20:32:34Z</cp:lastPrinted>
  <dcterms:created xsi:type="dcterms:W3CDTF">2016-01-06T15:58:09Z</dcterms:created>
  <dcterms:modified xsi:type="dcterms:W3CDTF">2019-05-17T13:35:23Z</dcterms:modified>
</cp:coreProperties>
</file>